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56" r:id="rId2"/>
    <p:sldId id="286" r:id="rId3"/>
    <p:sldId id="264" r:id="rId4"/>
    <p:sldId id="266" r:id="rId5"/>
    <p:sldId id="265" r:id="rId6"/>
    <p:sldId id="267" r:id="rId7"/>
    <p:sldId id="268" r:id="rId8"/>
    <p:sldId id="269" r:id="rId9"/>
    <p:sldId id="257" r:id="rId10"/>
    <p:sldId id="262" r:id="rId11"/>
    <p:sldId id="263" r:id="rId12"/>
    <p:sldId id="258" r:id="rId13"/>
    <p:sldId id="259" r:id="rId14"/>
    <p:sldId id="260" r:id="rId15"/>
    <p:sldId id="261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7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7433AB6A-8C4F-2922-923D-1929086ED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24F680A-647A-E00F-280E-3BB9CEDA40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954C5B1D-16EB-DCED-8CA6-682979BDDE2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7CB83F88-366B-280F-4AA0-190A35AF25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63FB994F-860D-995D-0750-AE9CEE49E0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2B052C7C-D471-EC91-BABD-B4530C2E5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6BCA78-B133-4380-A4D0-4533342939C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BAAAD6-E53D-4C7D-41F4-F46F6DCD7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92F6D-0DA0-4696-BCAA-F6EBE7E019E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F85B491A-D8C8-970A-A257-860BF4768F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CB82C03-003D-B195-AB2B-9164A5F3E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7854368-36FC-200E-AC4D-8A60D6EC1E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3EA11-535F-49C6-92C4-9C4EBD2093C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6AD70028-DCB8-DDD9-9504-9FFDF06BB0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80FE889-0C26-70BF-345A-659A5F223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C95E68-29FD-134F-A166-0B6EAFDF2F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DBD785-7E0A-45E6-BBA1-4599DC932849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B14A921E-876B-9089-7B04-02C6AAC0F9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36FA5F8-2FE3-F500-D124-14DD7D3C4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33FFAB-E765-9204-FF95-7015081483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7D25D-A271-4292-A55D-C06A984FA31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096CDC2D-101B-7738-A4FE-599DFF967C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FEBFA51E-C5FB-D00C-90BA-F9EBA1B53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F64073-5168-6377-29B5-421E59531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F6422-E4DC-42FE-9101-8CCB193F4C0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6513C5A9-CAF8-48B3-5E75-068367D859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5083AD5-FA23-4308-E38B-A6DD00D01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2FD9D1-EACF-4D07-4D93-F4E121BA4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22472-1790-4E92-B327-6D7C83C82CB8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F5760CF3-5BF7-A45B-1630-E15619F459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788BFE3A-3EC7-394E-F371-1C0E7BFD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74AC21-C0F1-A6E0-33DA-186984328D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434EC-F178-4A4B-A524-2CB8AFF2A1BC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FD59B7E8-6711-6947-59D5-A9C682E26C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20AE8F76-D9F8-8A1B-40C1-297AB039B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AC5B8D-DA98-4172-6483-2A2E64DD3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1FE8F-0A14-417E-B412-90C0E412BEAE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9D6B19D7-E3F1-89A6-9ACE-F820568506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47F994DF-895D-5743-E682-F34859494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4F0072-0AA3-0976-701C-BEB81F739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CAF8A-98CF-4CF5-8FAB-934CA8B1F408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D6DDD258-FA93-B618-F05D-1CE71841DB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0B2F9FAF-351B-4CB5-2C70-162E7CF505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E6CB98-9E16-DF84-B2C7-BE8131AE54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8CE63-9830-4E84-8C54-F2263E4359D7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B1D6A827-3849-1DA4-E78A-6E5F6B0A19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D302CB8-84A9-997D-BCC0-9AE12EB0EE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025341-80F7-1437-BFBA-005D99A24A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721A0-3920-402B-83A3-4FC11319CB09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7D94367B-5273-C082-13EB-6561C4AAD3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3F4BC51E-09E9-255D-0595-B2A6CCF02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B5069E-7215-785E-6753-C0824A22F7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DD4DC-FCC6-4302-8708-1CD2ADA360D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6C4A579F-E578-01F9-B10D-31C708CA9B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F016A63-EAD6-CD61-0B39-B9A9032F1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CA0AF7-9559-5CD4-5AE0-B8DDD324F6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7AF90-7B93-4226-B231-C07A8A6C1742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3C46CBD5-286D-6AFF-6349-179EBC5A92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97D1DF4-A48B-5DFB-808D-092372C67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E6DC91-A0D3-0C35-DBEF-3EB2E9B44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27049-2FE0-4307-8B69-0952CEF6468A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EA10772B-353C-AE1D-AAAE-E8BDB0402F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CC1E589-2E48-1E1C-C1D7-D710A103E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0C550F-402A-B110-5ED6-6003B1189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02C57-3FA2-417F-8501-3B729CA858EF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8C21194B-7700-0448-2D44-8FA759A8CB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E558F735-DF1D-F93D-9AF5-10E4F1AB3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CC9446-D662-9C4D-AFF3-EA7B82B3A4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C07F39-878F-482E-A1A5-B5FD719DB86D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6532D51-62B5-9010-4DB5-2B5BDA1715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6DB86F9-3ADC-FABB-4397-858674B6F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83D692-7AF7-7836-3DFD-C204446DE0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2F15A-0A83-4D0E-9D09-FB2FB4F620FF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4E9B61E4-5D94-D6E4-4DF5-26B076A3F3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C79EE8A-4E73-D678-919C-C95C7B8E6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32E62C-3D42-36B5-3C27-F98D53DF0D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1C27C-3512-4260-BA37-BD67C4902888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D88A0FF0-2191-431B-E866-DFEF8E6310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5516857D-B668-A41D-AE65-ECEC3B508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C5B2A1-EB89-70E8-58AD-0D1EE17938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BB163-9569-4C76-AA11-CFD10EC46DE9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797DCD4C-A9F8-DB71-324C-A29F510663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69ABBBA2-6690-4FCD-923B-7BE54D3EF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6356E3-4AAD-3521-8C82-D7C656A682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53DDD-968F-4AA5-B050-D0C9336C975C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721576DF-F63A-841C-F811-182F64EE9C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6BE4E1E-4BD6-D074-C8CC-F530E9172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AA3FE9-60D5-F0E2-A0AC-F003ED329E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7FAF5-1D20-4F45-9B14-6B726E4720B1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E4E5757A-48E2-AD54-E01D-903A890C48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DBDD60E5-4D7F-8030-DD00-9DBA068B5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04B0BB-16A6-B8A1-6990-50F4817784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7530F-BB7A-4508-8EEC-41DD129705C7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B4979FCA-3B18-B3B8-E970-B876B220F4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78E307B7-77D4-DEBC-4809-F3A38B697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7729AA-911D-FF3B-14C2-C3C9F79F17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71422-EDF4-4B50-930D-653FAFE590A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99D0F93F-F27F-34CA-5580-37B4C18A34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A663A7B-77F1-C019-151C-50AC36ECA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A438CE-58E5-946E-CAAB-126FA5450A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8884E-7081-4F6B-8642-D9F2028E4D48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5CB7D490-85B7-ADFD-BE19-DAE5EF95D6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A7FFA90-4FD5-74FD-CACF-BF96BB308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C882A8-CC0F-C3F1-4926-D8F77B21AB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25F37-B69F-4331-B80D-448A629E2A4A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9A5BE767-FAF2-1D5E-3722-D64E510D65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713330B-8632-54E0-8DF3-5993F06B8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65738F-9267-6704-8140-506F5E47C9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1825E-3C93-4F13-8A02-A2FB43FF1FC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1AEC6FB5-0482-26AE-ACF8-030C575171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039F17E-8F05-9255-CB11-FD2F8351B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1104AC-BB82-B329-0DE8-D281CC6FBE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39B3F-9A20-430E-B47E-40C1E0A1AF9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8AD409C5-5B5E-747A-FBB3-E638CDC39A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2DFBBA9D-6C43-31E6-D84F-045052A13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9A8C83-C9D9-9C2C-5C22-13AA23C370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6B069-4E68-44E4-8948-1395E7E5CEB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DF6D86E2-BB71-9EDA-E3F4-BAD20676B6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3310FB9A-A9DB-D8E5-3DF5-FC1272429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F54894-AEF5-A91D-ABF1-431E5F2D65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8B35F-FDD7-4CA8-B13D-C33D47C4D4E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592B4C03-ADF1-FE2B-3F98-E2841DCF6D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0082A890-485E-B5EC-2403-A52FF10D4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41DB0B-68FF-1AEF-0700-B3FD35186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3BF64-C266-4DC0-B911-E1F3D38AA83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1026B10A-29BF-F983-10F4-6C2B2E5B7C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5AA5B4AF-83FA-7DB8-508B-A975E3F81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86D2A7-B63F-92DE-4ED1-23F0A8764B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1470B-A892-45E2-8DBD-C61212DDA38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6BB2B309-FDF1-823F-CB68-E61328AEDF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FB40D6AE-0587-A18A-6E2F-554673B59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689AF867-689D-46B4-AD9F-72A3C68263C4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5A35A993-04B3-CDB6-2F86-84C3A58417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4277A234-40B0-B15B-C8D6-7F1C050C45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5" name="Freeform 5">
            <a:extLst>
              <a:ext uri="{FF2B5EF4-FFF2-40B4-BE49-F238E27FC236}">
                <a16:creationId xmlns:a16="http://schemas.microsoft.com/office/drawing/2014/main" id="{A9984BE6-E773-0CBA-CE84-F6C37754E5DA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6" name="Group 6">
            <a:extLst>
              <a:ext uri="{FF2B5EF4-FFF2-40B4-BE49-F238E27FC236}">
                <a16:creationId xmlns:a16="http://schemas.microsoft.com/office/drawing/2014/main" id="{4A2F0847-DED8-8DB9-9789-7DA19DAF5ECF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8C666A27-6B8D-D930-8C15-BD2DB493552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8" name="Group 8">
              <a:extLst>
                <a:ext uri="{FF2B5EF4-FFF2-40B4-BE49-F238E27FC236}">
                  <a16:creationId xmlns:a16="http://schemas.microsoft.com/office/drawing/2014/main" id="{DF16322E-D1EC-1118-6AC1-85495BF1EFF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>
                <a:extLst>
                  <a:ext uri="{FF2B5EF4-FFF2-40B4-BE49-F238E27FC236}">
                    <a16:creationId xmlns:a16="http://schemas.microsoft.com/office/drawing/2014/main" id="{767ED7C5-D59C-0E04-3B5B-C48A592B6AE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0" name="Freeform 10">
                <a:extLst>
                  <a:ext uri="{FF2B5EF4-FFF2-40B4-BE49-F238E27FC236}">
                    <a16:creationId xmlns:a16="http://schemas.microsoft.com/office/drawing/2014/main" id="{AD50DA29-A954-07FD-2326-12F5BAAB601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1" name="Freeform 11">
                <a:extLst>
                  <a:ext uri="{FF2B5EF4-FFF2-40B4-BE49-F238E27FC236}">
                    <a16:creationId xmlns:a16="http://schemas.microsoft.com/office/drawing/2014/main" id="{7C8ECA54-A912-1E7D-9D1E-CDECCC93EA5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2" name="Freeform 12">
                <a:extLst>
                  <a:ext uri="{FF2B5EF4-FFF2-40B4-BE49-F238E27FC236}">
                    <a16:creationId xmlns:a16="http://schemas.microsoft.com/office/drawing/2014/main" id="{54A94C9C-D6E8-3F4A-B4BF-9A4163CB0DC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B93D0C21-55DA-B4ED-2FCD-44A1BF50FBF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34" name="Freeform 14">
              <a:extLst>
                <a:ext uri="{FF2B5EF4-FFF2-40B4-BE49-F238E27FC236}">
                  <a16:creationId xmlns:a16="http://schemas.microsoft.com/office/drawing/2014/main" id="{15F875F0-C6FE-0E8A-18CE-0681A208A60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35" name="Group 15">
            <a:extLst>
              <a:ext uri="{FF2B5EF4-FFF2-40B4-BE49-F238E27FC236}">
                <a16:creationId xmlns:a16="http://schemas.microsoft.com/office/drawing/2014/main" id="{EA41E593-BE4E-31BE-620C-53BCDBFA97CE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>
              <a:extLst>
                <a:ext uri="{FF2B5EF4-FFF2-40B4-BE49-F238E27FC236}">
                  <a16:creationId xmlns:a16="http://schemas.microsoft.com/office/drawing/2014/main" id="{CA0FDC9B-0F27-B0CF-5CCA-E7D66ED69B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17">
              <a:extLst>
                <a:ext uri="{FF2B5EF4-FFF2-40B4-BE49-F238E27FC236}">
                  <a16:creationId xmlns:a16="http://schemas.microsoft.com/office/drawing/2014/main" id="{4879D63F-67CC-A8E1-ED6F-B1E89B8B9A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18">
              <a:extLst>
                <a:ext uri="{FF2B5EF4-FFF2-40B4-BE49-F238E27FC236}">
                  <a16:creationId xmlns:a16="http://schemas.microsoft.com/office/drawing/2014/main" id="{CDCB16A4-DE80-23FA-8456-1AE83FBC75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19">
              <a:extLst>
                <a:ext uri="{FF2B5EF4-FFF2-40B4-BE49-F238E27FC236}">
                  <a16:creationId xmlns:a16="http://schemas.microsoft.com/office/drawing/2014/main" id="{A19D76F4-6A47-68CA-E1C6-83FF54E4A8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0">
              <a:extLst>
                <a:ext uri="{FF2B5EF4-FFF2-40B4-BE49-F238E27FC236}">
                  <a16:creationId xmlns:a16="http://schemas.microsoft.com/office/drawing/2014/main" id="{C92D95C5-DE02-4175-89EF-5A6204748D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">
              <a:extLst>
                <a:ext uri="{FF2B5EF4-FFF2-40B4-BE49-F238E27FC236}">
                  <a16:creationId xmlns:a16="http://schemas.microsoft.com/office/drawing/2014/main" id="{777428FF-9694-1C06-A9A8-819A0754CE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2" name="Rectangle 22">
            <a:extLst>
              <a:ext uri="{FF2B5EF4-FFF2-40B4-BE49-F238E27FC236}">
                <a16:creationId xmlns:a16="http://schemas.microsoft.com/office/drawing/2014/main" id="{0BF7BA42-B485-21CF-92AE-E10E4DFCA0B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43" name="Rectangle 23">
            <a:extLst>
              <a:ext uri="{FF2B5EF4-FFF2-40B4-BE49-F238E27FC236}">
                <a16:creationId xmlns:a16="http://schemas.microsoft.com/office/drawing/2014/main" id="{575A574A-85F7-5CC9-CC8D-83B4334DF75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44" name="Rectangle 24">
            <a:extLst>
              <a:ext uri="{FF2B5EF4-FFF2-40B4-BE49-F238E27FC236}">
                <a16:creationId xmlns:a16="http://schemas.microsoft.com/office/drawing/2014/main" id="{E9D884BA-AA7C-3FA7-616D-70453A599A1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45" name="Rectangle 25">
            <a:extLst>
              <a:ext uri="{FF2B5EF4-FFF2-40B4-BE49-F238E27FC236}">
                <a16:creationId xmlns:a16="http://schemas.microsoft.com/office/drawing/2014/main" id="{955D2600-7A4D-1DB2-BAEC-B4AF2689AD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C7FCB9-5053-425F-8B1B-B9FF778C61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46" name="Rectangle 26">
            <a:extLst>
              <a:ext uri="{FF2B5EF4-FFF2-40B4-BE49-F238E27FC236}">
                <a16:creationId xmlns:a16="http://schemas.microsoft.com/office/drawing/2014/main" id="{B4BCCB9C-03B0-3D23-83F8-8FA76F5BCA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A36B6-0951-C238-D47D-E4893CF7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BD9C8-6F5E-7C8C-7D92-ED0DBB5BB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9939E-FCA2-F77E-DEB2-D3C3742B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3EEF7-5351-3624-8C96-5E564FF4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A5665-ECC3-6CA8-186C-EBC9B09E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60C0-8A6A-4A46-9FA4-9B9D2C12A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26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283A9D-E397-CE6F-6680-1C0D3F1B8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978C2-EA0B-093E-0889-3101C20AE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EB4AC-00AF-9A90-CF42-25B562414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CE8C6-456D-B88E-4FBD-E11F61641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13B34-FA0A-E5C0-0D2E-52C3AB91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61B9A-9322-42F6-B825-62D83A6388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512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686595-383F-4338-A870-531B67A71E0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845FE-66E7-EFB9-C8BC-D48D2BAD2E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88D9A-A502-E0D8-F4F4-CAEC00451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03C003-E0CF-7D6F-630A-B1CBF0DF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2202706-86C8-4CB8-9B6A-B6EFFAF81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017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159BE-C0DC-38A8-737F-8BEE6096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5C001-09F3-4375-E809-C7490453A71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EDF8F-972C-5D5C-954B-CE92270B2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0212-F172-822A-A7FC-CEC412FD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55C73-A4B7-92F3-958B-AB316A60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69225-A4B9-6673-1019-25495A6C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794DAD3-6DED-45D5-BD32-3A8EBE9E90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590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981B-03B1-3BD4-F13F-D8DE72380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B75A3-B553-3ABC-3494-F9F32A45B90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C688D-632A-832A-A798-13E5C02A276B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278484-142C-E0C5-65E9-7240D5C619AB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AC2A7F-88A5-4127-E2D5-83D310D2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9390906-5843-5B0C-1793-A70B0E59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356FDD7-D900-626F-A6D4-A462BAEE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A23AA1-DC9D-46EF-9749-037520DA7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7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065F-EDC3-7C22-9923-0DB4A23C0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25B73-469F-F0C1-E8DF-5E0C42EEF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0F9D0-BAB8-EB8E-7051-E3F64B08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4A627-BABB-4FF6-B391-FF6C108F8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3EA13-7D29-03A6-94C2-BEE61268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EF0F0-9DEE-4DF0-814A-9F1BC884C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23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38535-2CD6-A62C-8FDE-22A852F5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56AFC-5C29-039A-A5A7-B436FF170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0C2D6-AA18-BB29-6F7C-2870E004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6EB63-B77A-261F-1ECB-E521457E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6E39D-297D-0555-3E0B-50C39EB4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21979-872A-44EB-8047-698E7E71A1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32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AE128-C8DD-AABE-02A4-0F5F43A43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6E67B-012B-80AD-4A98-E51D0AE7F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E04B5-F4FD-F8F2-A7D5-0ABC9D9CE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CE51C-808E-13E7-DA1B-64A8F122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B042D-FC0F-1E96-6A14-1010A5D6F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B262A-5EF1-0C9B-6BA8-1478FEFA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5425-1D14-4A1A-A7CA-7B5AB8F67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58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0725-2013-872F-E0FB-07441F90B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EF3E6-E71F-827D-D0FB-2E27BA69B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229C9-3887-7E7B-4835-6772B039B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412F41-B07F-2AED-F66A-BEDE61E82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174209-BF10-AEE7-BFFA-8F92BB43E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E01B66-58C5-CCE1-ABC5-CA47D981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AE12B-6942-283E-18F7-126CF74B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7AB628-8A80-E858-DE69-50D4CF2A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7F692-C63F-45E6-8000-FA5BE96A1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50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07033-DB8D-D271-CC84-52B6F551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61DE1F-DC08-9D78-E81E-5E88A65A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569973-3695-1D52-CA79-4C50626C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2A0A7-15F7-C6CB-C307-BB96EF6CF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B7F88-A7B1-4DF0-9D05-8AEBA461A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62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C5DE47-A94B-B54A-6C35-F4E81B18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35E3B-318F-200B-F7E3-46A0E5DF1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D378E-E63A-6AD9-2783-CDD0C4D1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E0B84-76AB-4E93-B77C-CBE2222842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81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B2F7E-C829-A313-7782-97EF44BAB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F8D15-1FFF-B934-7D71-15200982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07AD14-22E3-B1AF-A53B-CC6A3EAC5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1723C-5317-7E60-21B6-DC0A31A1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F789B-D3FA-D620-3638-5F3AE79A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A8514-8EC9-40EE-F173-49856B65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80E3C-572B-4702-B7AF-8527D4AA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77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0E622-28F5-3B5A-9E9F-B18CC33F0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259024-54D4-EC53-4779-F4A08DF70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F8436-B784-93DB-4FB2-B0CEF0C0B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2EACF-1184-7B8A-C149-557906FC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CE4FD-057B-901D-0705-D4C369BB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80984-C9A5-2410-2570-A057E728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974AF-6D78-4D54-813A-8D0C32BA4D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03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21C151E1-86AA-29AC-E410-418DA0F945D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A03E6968-1FA0-4F18-6386-20708603F4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C49204C7-315E-332A-9E04-FA770108D7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1" name="Freeform 5">
            <a:extLst>
              <a:ext uri="{FF2B5EF4-FFF2-40B4-BE49-F238E27FC236}">
                <a16:creationId xmlns:a16="http://schemas.microsoft.com/office/drawing/2014/main" id="{E2718A74-F848-652D-CD17-7B5417637ED5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02" name="Group 6">
            <a:extLst>
              <a:ext uri="{FF2B5EF4-FFF2-40B4-BE49-F238E27FC236}">
                <a16:creationId xmlns:a16="http://schemas.microsoft.com/office/drawing/2014/main" id="{12737E1C-54FA-4E3B-F46D-96B45627F9E4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550AD771-4289-4E32-C56C-4CD5A833614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04" name="Group 8">
              <a:extLst>
                <a:ext uri="{FF2B5EF4-FFF2-40B4-BE49-F238E27FC236}">
                  <a16:creationId xmlns:a16="http://schemas.microsoft.com/office/drawing/2014/main" id="{E7C08E58-B912-A7C7-80FA-ABD9F62E8B9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5CE83C3F-623B-901E-A865-21B012EBA3E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F29CD8F5-572E-6CD4-6FBE-A4C0A8E745A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8610C109-6F1B-6889-5315-50660246BC7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29437E65-4855-C936-15CD-1EE88D6F01C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162DCE43-3632-6696-8F2C-69F4F214655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700D93C3-1A6B-203D-0D90-25A9DD592E0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11" name="Group 15">
            <a:extLst>
              <a:ext uri="{FF2B5EF4-FFF2-40B4-BE49-F238E27FC236}">
                <a16:creationId xmlns:a16="http://schemas.microsoft.com/office/drawing/2014/main" id="{7F34C561-1E16-A289-ED94-F4C6446A608B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6CF5FB80-0967-BCA9-F50B-697C8D904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5E3EF652-6E47-D000-F72C-6F7B13E94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C235E400-E337-29D6-2124-23DB96FFC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22DD5976-7AAC-2022-9AB4-72A10D834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FFB8B45B-9270-2215-24EB-D41FB4A7C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60DE15CA-C8DA-7EF8-1BDD-1F5751645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8" name="Rectangle 22">
            <a:extLst>
              <a:ext uri="{FF2B5EF4-FFF2-40B4-BE49-F238E27FC236}">
                <a16:creationId xmlns:a16="http://schemas.microsoft.com/office/drawing/2014/main" id="{F11A9BF8-414E-47CE-54EC-00D2179F3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19" name="Rectangle 23">
            <a:extLst>
              <a:ext uri="{FF2B5EF4-FFF2-40B4-BE49-F238E27FC236}">
                <a16:creationId xmlns:a16="http://schemas.microsoft.com/office/drawing/2014/main" id="{3CF72A2F-796A-C8B0-C1B3-0C56AF2DD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20" name="Rectangle 24">
            <a:extLst>
              <a:ext uri="{FF2B5EF4-FFF2-40B4-BE49-F238E27FC236}">
                <a16:creationId xmlns:a16="http://schemas.microsoft.com/office/drawing/2014/main" id="{CC9D05E6-0AF9-6C04-4E5B-1650D8DE86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21" name="Rectangle 25">
            <a:extLst>
              <a:ext uri="{FF2B5EF4-FFF2-40B4-BE49-F238E27FC236}">
                <a16:creationId xmlns:a16="http://schemas.microsoft.com/office/drawing/2014/main" id="{7867031C-A4A2-9BD7-B330-EC68B11CFA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9B923596-AB51-C3E5-D064-76C1B99046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E354931-1EEB-40D8-BD49-E29D06FFE9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7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7018AD6-4958-7844-FD50-8D55BFB311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Slope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83E7971-C34C-BA0A-E7CF-C91B1ED56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of a line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C5330A9-7469-C388-4358-6E86720A9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“stairs” are all through the line and the same size.</a:t>
            </a:r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7CDC928A-6C30-6DD6-F559-3CC4F0CF5E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133600"/>
            <a:ext cx="441960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B8358143-05B6-DFFC-4757-7E996A20C3D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57600" y="34290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0" name="AutoShape 8">
            <a:extLst>
              <a:ext uri="{FF2B5EF4-FFF2-40B4-BE49-F238E27FC236}">
                <a16:creationId xmlns:a16="http://schemas.microsoft.com/office/drawing/2014/main" id="{EC5AFDB7-4F8C-F87A-852E-142665DE3AD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743200" y="4343400"/>
            <a:ext cx="914400" cy="914400"/>
          </a:xfrm>
          <a:prstGeom prst="rtTriangl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1" name="AutoShape 9">
            <a:extLst>
              <a:ext uri="{FF2B5EF4-FFF2-40B4-BE49-F238E27FC236}">
                <a16:creationId xmlns:a16="http://schemas.microsoft.com/office/drawing/2014/main" id="{8D1AEB14-79CF-0482-3A67-B90A2A8C79E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72000" y="2514600"/>
            <a:ext cx="914400" cy="9144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2" name="AutoShape 10">
            <a:extLst>
              <a:ext uri="{FF2B5EF4-FFF2-40B4-BE49-F238E27FC236}">
                <a16:creationId xmlns:a16="http://schemas.microsoft.com/office/drawing/2014/main" id="{48C97F21-ED98-02D6-4394-10FCDC6609C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828800" y="5257800"/>
            <a:ext cx="914400" cy="91440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96F0327-708C-B6BB-D478-AFD60BDA1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of a line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FEA3228-F6CB-114B-8262-EADDBC957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Can I make a line if the stairs aren’t the same size?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4189AD34-FE27-CCE0-7ED9-F5D90373A3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133600"/>
            <a:ext cx="441960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1" name="AutoShape 5">
            <a:extLst>
              <a:ext uri="{FF2B5EF4-FFF2-40B4-BE49-F238E27FC236}">
                <a16:creationId xmlns:a16="http://schemas.microsoft.com/office/drawing/2014/main" id="{3D84B7E2-DB3F-4489-9DBF-D9A42B92064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57600" y="34290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2" name="AutoShape 6">
            <a:extLst>
              <a:ext uri="{FF2B5EF4-FFF2-40B4-BE49-F238E27FC236}">
                <a16:creationId xmlns:a16="http://schemas.microsoft.com/office/drawing/2014/main" id="{047B0BB9-8C2F-9072-6D21-A0BB325F09A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286000" y="3962400"/>
            <a:ext cx="914400" cy="1676400"/>
          </a:xfrm>
          <a:prstGeom prst="rtTriangl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5" name="AutoShape 9">
            <a:extLst>
              <a:ext uri="{FF2B5EF4-FFF2-40B4-BE49-F238E27FC236}">
                <a16:creationId xmlns:a16="http://schemas.microsoft.com/office/drawing/2014/main" id="{23F568E6-A106-8231-15EA-1F9EFA86640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81800" y="3048000"/>
            <a:ext cx="914400" cy="1676400"/>
          </a:xfrm>
          <a:prstGeom prst="rtTriangle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6" name="AutoShape 10">
            <a:extLst>
              <a:ext uri="{FF2B5EF4-FFF2-40B4-BE49-F238E27FC236}">
                <a16:creationId xmlns:a16="http://schemas.microsoft.com/office/drawing/2014/main" id="{70B82F17-1629-94A5-F3C5-A8E1A1134F9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05400" y="3962400"/>
            <a:ext cx="914400" cy="1676400"/>
          </a:xfrm>
          <a:prstGeom prst="rtTriangl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8BF9D234-C5F8-5BF7-104F-957809B664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971800"/>
            <a:ext cx="518160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2E3657B-DCF0-B34D-1261-A6442B8C2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of a line (m)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0D585A2-D1B3-9D94-DA9F-9CA763E737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To find the slope, use the formula 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18460E51-D0F7-1BED-AC76-6DE48985F4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743200"/>
            <a:ext cx="23622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FED4322B-6469-0D9D-8126-CB13CC34AD7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86400" y="34290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215EC2FB-7E79-F14B-ACC5-1F405B030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808B9BEE-A532-132B-2ECD-54F077BC9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1E2BBFBF-666F-968A-7FA8-2C4B8A7368C3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28600" y="2819400"/>
          <a:ext cx="2590800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71320" imgH="393480" progId="Equation.DSMT4">
                  <p:embed/>
                </p:oleObj>
              </mc:Choice>
              <mc:Fallback>
                <p:oleObj name="Equation" r:id="rId3" imgW="5713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19400"/>
                        <a:ext cx="2590800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6D6964E-FE6E-0B29-C9F2-CF1AF4CE4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of a line (m)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8F6C38C-CEEF-74CC-F710-8B97007385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To find the slope, use the formula 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7D231D86-9735-9613-2D19-DA1734CE19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743200"/>
            <a:ext cx="23622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AutoShape 5">
            <a:extLst>
              <a:ext uri="{FF2B5EF4-FFF2-40B4-BE49-F238E27FC236}">
                <a16:creationId xmlns:a16="http://schemas.microsoft.com/office/drawing/2014/main" id="{3791C600-916D-1DB7-4617-DBF59195559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86400" y="34290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113DAB50-748C-E852-36D0-5D07FC95B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436C4824-D792-76E1-C1EA-A5D7F2C5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id="{FB98B815-95D9-B5E9-0C0C-239B10971051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066800" y="2895600"/>
          <a:ext cx="25908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2590800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B9A4FBB-848E-6853-D897-0BB70FC3C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of a line (m)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0CF7A7A-D518-756A-26E8-564068C297E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Find the slope of the following lines:</a:t>
            </a:r>
          </a:p>
        </p:txBody>
      </p:sp>
      <p:graphicFrame>
        <p:nvGraphicFramePr>
          <p:cNvPr id="12309" name="Object 21">
            <a:extLst>
              <a:ext uri="{FF2B5EF4-FFF2-40B4-BE49-F238E27FC236}">
                <a16:creationId xmlns:a16="http://schemas.microsoft.com/office/drawing/2014/main" id="{49CE8129-0901-1016-4370-188F7D907F8D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867400" y="4114800"/>
          <a:ext cx="117316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393480" progId="Equation.DSMT4">
                  <p:embed/>
                </p:oleObj>
              </mc:Choice>
              <mc:Fallback>
                <p:oleObj name="Equation" r:id="rId3" imgW="41904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114800"/>
                        <a:ext cx="1173163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Line 5">
            <a:extLst>
              <a:ext uri="{FF2B5EF4-FFF2-40B4-BE49-F238E27FC236}">
                <a16:creationId xmlns:a16="http://schemas.microsoft.com/office/drawing/2014/main" id="{96AABA1D-33D8-6E1E-8C6E-CD93FEE62A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667000"/>
            <a:ext cx="29718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2ECCB7B9-CAAF-5311-A7B6-3E377AD1A6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2590800"/>
            <a:ext cx="16764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AutoShape 9">
            <a:extLst>
              <a:ext uri="{FF2B5EF4-FFF2-40B4-BE49-F238E27FC236}">
                <a16:creationId xmlns:a16="http://schemas.microsoft.com/office/drawing/2014/main" id="{6B8FBE7E-3712-E996-DF90-BFFD49588E3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95500" y="2857500"/>
            <a:ext cx="7620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63A93CD8-3667-EC83-33CC-DDC5F68FA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335280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A62C8CE8-80A3-5BD1-2773-E11D84C35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6700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17A06584-DA9F-BFAB-8490-DD29DC27E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43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A)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560B3506-1E74-DF9C-CB55-F1EC679BE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B)</a:t>
            </a:r>
          </a:p>
        </p:txBody>
      </p:sp>
      <p:sp>
        <p:nvSpPr>
          <p:cNvPr id="12303" name="AutoShape 15">
            <a:extLst>
              <a:ext uri="{FF2B5EF4-FFF2-40B4-BE49-F238E27FC236}">
                <a16:creationId xmlns:a16="http://schemas.microsoft.com/office/drawing/2014/main" id="{8DF5D781-84D0-5B39-B030-08BCAE282E1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800600" y="3581400"/>
            <a:ext cx="1219200" cy="762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FE4AEF7B-736C-9580-EC0C-C7E8119BC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1940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DF3C02BB-7CC8-0981-3A8D-D0C027187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1000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graphicFrame>
        <p:nvGraphicFramePr>
          <p:cNvPr id="12308" name="Object 20">
            <a:extLst>
              <a:ext uri="{FF2B5EF4-FFF2-40B4-BE49-F238E27FC236}">
                <a16:creationId xmlns:a16="http://schemas.microsoft.com/office/drawing/2014/main" id="{8CED37A8-890A-488D-B233-9449C6E84A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2667000"/>
          <a:ext cx="190500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320" imgH="393480" progId="Equation.DSMT4">
                  <p:embed/>
                </p:oleObj>
              </mc:Choice>
              <mc:Fallback>
                <p:oleObj name="Equation" r:id="rId5" imgW="57132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667000"/>
                        <a:ext cx="190500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>
            <a:extLst>
              <a:ext uri="{FF2B5EF4-FFF2-40B4-BE49-F238E27FC236}">
                <a16:creationId xmlns:a16="http://schemas.microsoft.com/office/drawing/2014/main" id="{DB1BF089-8EA9-9AA1-E558-CCD3EA4BC62A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630488" y="3886200"/>
          <a:ext cx="98583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19040" imgH="393480" progId="Equation.DSMT4">
                  <p:embed/>
                </p:oleObj>
              </mc:Choice>
              <mc:Fallback>
                <p:oleObj name="Equation" r:id="rId7" imgW="419040" imgH="3934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8" y="3886200"/>
                        <a:ext cx="985837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0562041-923A-94A2-C072-0B16E4CB5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of a line (m)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4D8B390-6B1E-F601-9B03-C0A6B03F0E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Is the slope positive or negative?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1457AB02-9B48-F929-2FAE-C75E1F66E6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819400"/>
            <a:ext cx="33528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6393" name="Picture 9">
            <a:extLst>
              <a:ext uri="{FF2B5EF4-FFF2-40B4-BE49-F238E27FC236}">
                <a16:creationId xmlns:a16="http://schemas.microsoft.com/office/drawing/2014/main" id="{76E05680-2009-9F40-7B7A-B8E20A8C3D40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3124200"/>
            <a:ext cx="1827213" cy="1839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6" name="Text Box 12">
            <a:extLst>
              <a:ext uri="{FF2B5EF4-FFF2-40B4-BE49-F238E27FC236}">
                <a16:creationId xmlns:a16="http://schemas.microsoft.com/office/drawing/2014/main" id="{4AC4EDFB-6162-5867-051A-F333548E8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191000"/>
            <a:ext cx="2743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Answer: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Positive, Read from left to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4DE9A6F-9D50-A1AD-D9AB-48A123C68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Try for yourself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F10330B-E8D9-48CF-8497-AE7F6675AA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Draw 2 lines with the following slopes on your graph paper.</a:t>
            </a:r>
          </a:p>
          <a:p>
            <a:endParaRPr lang="en-US" altLang="en-US"/>
          </a:p>
          <a:p>
            <a:r>
              <a:rPr lang="en-US" altLang="en-US"/>
              <a:t>A) 				B)</a:t>
            </a:r>
          </a:p>
          <a:p>
            <a:endParaRPr lang="en-US" altLang="en-US"/>
          </a:p>
          <a:p>
            <a:r>
              <a:rPr lang="en-US" altLang="en-US"/>
              <a:t>Start anywhere on your coordinate plane.</a:t>
            </a:r>
          </a:p>
        </p:txBody>
      </p:sp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D792BB9A-DC8D-65C4-3092-03902818CA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048000"/>
          <a:ext cx="127635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393480" progId="Equation.DSMT4">
                  <p:embed/>
                </p:oleObj>
              </mc:Choice>
              <mc:Fallback>
                <p:oleObj name="Equation" r:id="rId3" imgW="4190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48000"/>
                        <a:ext cx="127635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>
            <a:extLst>
              <a:ext uri="{FF2B5EF4-FFF2-40B4-BE49-F238E27FC236}">
                <a16:creationId xmlns:a16="http://schemas.microsoft.com/office/drawing/2014/main" id="{C95A2481-AEE4-0B03-C0F0-7DF25CD7E5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048000"/>
          <a:ext cx="127635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9040" imgH="393480" progId="Equation.DSMT4">
                  <p:embed/>
                </p:oleObj>
              </mc:Choice>
              <mc:Fallback>
                <p:oleObj name="Equation" r:id="rId5" imgW="4190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48000"/>
                        <a:ext cx="127635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12" name="Group 96">
            <a:extLst>
              <a:ext uri="{FF2B5EF4-FFF2-40B4-BE49-F238E27FC236}">
                <a16:creationId xmlns:a16="http://schemas.microsoft.com/office/drawing/2014/main" id="{DAB0D75C-5AC3-72C3-B973-D6D035D360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5715000" cy="41402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409835971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76101753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373809481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95675145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39740024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124416037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3104318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55844154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22656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50095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924029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74454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84564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68050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3555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00577"/>
                  </a:ext>
                </a:extLst>
              </a:tr>
            </a:tbl>
          </a:graphicData>
        </a:graphic>
      </p:graphicFrame>
      <p:grpSp>
        <p:nvGrpSpPr>
          <p:cNvPr id="34916" name="Group 100">
            <a:extLst>
              <a:ext uri="{FF2B5EF4-FFF2-40B4-BE49-F238E27FC236}">
                <a16:creationId xmlns:a16="http://schemas.microsoft.com/office/drawing/2014/main" id="{CD77FF88-67BE-8E09-CAE4-848140BAB8A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828800"/>
            <a:ext cx="5715000" cy="4191000"/>
            <a:chOff x="288" y="1152"/>
            <a:chExt cx="3600" cy="2640"/>
          </a:xfrm>
        </p:grpSpPr>
        <p:sp>
          <p:nvSpPr>
            <p:cNvPr id="34913" name="Line 97">
              <a:extLst>
                <a:ext uri="{FF2B5EF4-FFF2-40B4-BE49-F238E27FC236}">
                  <a16:creationId xmlns:a16="http://schemas.microsoft.com/office/drawing/2014/main" id="{86EC0250-499F-9773-B686-9E9CE86FD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52"/>
              <a:ext cx="0" cy="26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14" name="Line 98">
              <a:extLst>
                <a:ext uri="{FF2B5EF4-FFF2-40B4-BE49-F238E27FC236}">
                  <a16:creationId xmlns:a16="http://schemas.microsoft.com/office/drawing/2014/main" id="{6571F9BD-895E-0EEA-5A33-2393DD628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448"/>
              <a:ext cx="3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915" name="AutoShape 99">
            <a:extLst>
              <a:ext uri="{FF2B5EF4-FFF2-40B4-BE49-F238E27FC236}">
                <a16:creationId xmlns:a16="http://schemas.microsoft.com/office/drawing/2014/main" id="{69142B91-EBF6-A769-C918-94EFCFD324E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324100" y="2933700"/>
            <a:ext cx="609600" cy="14478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917" name="Line 101">
            <a:extLst>
              <a:ext uri="{FF2B5EF4-FFF2-40B4-BE49-F238E27FC236}">
                <a16:creationId xmlns:a16="http://schemas.microsoft.com/office/drawing/2014/main" id="{0A7E5F11-B315-F581-B286-D8D554539A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743200"/>
            <a:ext cx="3810000" cy="1524000"/>
          </a:xfrm>
          <a:prstGeom prst="line">
            <a:avLst/>
          </a:prstGeom>
          <a:noFill/>
          <a:ln w="38100">
            <a:solidFill>
              <a:srgbClr val="CCEC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4919" name="Object 103">
            <a:extLst>
              <a:ext uri="{FF2B5EF4-FFF2-40B4-BE49-F238E27FC236}">
                <a16:creationId xmlns:a16="http://schemas.microsoft.com/office/drawing/2014/main" id="{45DBBD6F-BEF5-BA25-9790-0C7B6C913A3C}"/>
              </a:ext>
            </a:extLst>
          </p:cNvPr>
          <p:cNvGraphicFramePr>
            <a:graphicFrameLocks noChangeAspect="1"/>
          </p:cNvGraphicFramePr>
          <p:nvPr>
            <p:ph type="title"/>
          </p:nvPr>
        </p:nvGraphicFramePr>
        <p:xfrm>
          <a:off x="6858000" y="2533650"/>
          <a:ext cx="15240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393480" progId="Equation.DSMT4">
                  <p:embed/>
                </p:oleObj>
              </mc:Choice>
              <mc:Fallback>
                <p:oleObj name="Equation" r:id="rId3" imgW="419040" imgH="393480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33650"/>
                        <a:ext cx="1524000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>
            <a:extLst>
              <a:ext uri="{FF2B5EF4-FFF2-40B4-BE49-F238E27FC236}">
                <a16:creationId xmlns:a16="http://schemas.microsoft.com/office/drawing/2014/main" id="{B05D14B4-3D95-CF61-8D54-2ACB7A4332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5715000" cy="41402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60780023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439726637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62818504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5702681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73957751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3373704167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01834585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999620408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58283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3678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26911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65884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93439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57693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02407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622394"/>
                  </a:ext>
                </a:extLst>
              </a:tr>
            </a:tbl>
          </a:graphicData>
        </a:graphic>
      </p:graphicFrame>
      <p:grpSp>
        <p:nvGrpSpPr>
          <p:cNvPr id="36949" name="Group 85">
            <a:extLst>
              <a:ext uri="{FF2B5EF4-FFF2-40B4-BE49-F238E27FC236}">
                <a16:creationId xmlns:a16="http://schemas.microsoft.com/office/drawing/2014/main" id="{59B0EEDD-A07A-2DC4-286B-EA48D4CB33A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828800"/>
            <a:ext cx="5715000" cy="4191000"/>
            <a:chOff x="288" y="1152"/>
            <a:chExt cx="3600" cy="2640"/>
          </a:xfrm>
        </p:grpSpPr>
        <p:sp>
          <p:nvSpPr>
            <p:cNvPr id="36950" name="Line 86">
              <a:extLst>
                <a:ext uri="{FF2B5EF4-FFF2-40B4-BE49-F238E27FC236}">
                  <a16:creationId xmlns:a16="http://schemas.microsoft.com/office/drawing/2014/main" id="{68DEAEFF-F0E9-0F64-9A8D-2A2762EC7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52"/>
              <a:ext cx="0" cy="26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51" name="Line 87">
              <a:extLst>
                <a:ext uri="{FF2B5EF4-FFF2-40B4-BE49-F238E27FC236}">
                  <a16:creationId xmlns:a16="http://schemas.microsoft.com/office/drawing/2014/main" id="{CF6B1699-F9CD-B5EB-A0E9-7D8FA3BBF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448"/>
              <a:ext cx="3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6952" name="AutoShape 88">
            <a:extLst>
              <a:ext uri="{FF2B5EF4-FFF2-40B4-BE49-F238E27FC236}">
                <a16:creationId xmlns:a16="http://schemas.microsoft.com/office/drawing/2014/main" id="{84C6CE30-BB6B-B791-6C0B-43DED320747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514600" y="1752600"/>
            <a:ext cx="1600200" cy="28194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53" name="Line 89">
            <a:extLst>
              <a:ext uri="{FF2B5EF4-FFF2-40B4-BE49-F238E27FC236}">
                <a16:creationId xmlns:a16="http://schemas.microsoft.com/office/drawing/2014/main" id="{92F6FC0B-5091-F597-0CC2-0DB6FB197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2133600"/>
            <a:ext cx="3962400" cy="2209800"/>
          </a:xfrm>
          <a:prstGeom prst="line">
            <a:avLst/>
          </a:prstGeom>
          <a:noFill/>
          <a:ln w="38100">
            <a:solidFill>
              <a:srgbClr val="CCEC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6954" name="Object 90">
            <a:extLst>
              <a:ext uri="{FF2B5EF4-FFF2-40B4-BE49-F238E27FC236}">
                <a16:creationId xmlns:a16="http://schemas.microsoft.com/office/drawing/2014/main" id="{A1082A66-6DE2-62B0-0DF1-CAFF365F93E1}"/>
              </a:ext>
            </a:extLst>
          </p:cNvPr>
          <p:cNvGraphicFramePr>
            <a:graphicFrameLocks noChangeAspect="1"/>
          </p:cNvGraphicFramePr>
          <p:nvPr>
            <p:ph type="title"/>
          </p:nvPr>
        </p:nvGraphicFramePr>
        <p:xfrm>
          <a:off x="6858000" y="2533650"/>
          <a:ext cx="15240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393480" progId="Equation.DSMT4">
                  <p:embed/>
                </p:oleObj>
              </mc:Choice>
              <mc:Fallback>
                <p:oleObj name="Equation" r:id="rId3" imgW="419040" imgH="39348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33650"/>
                        <a:ext cx="1524000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45AC883-2D58-7901-0926-F3B8B1A49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of a line (m)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B994046-C3A4-7724-CB4F-73693CA27D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1219200"/>
          </a:xfrm>
        </p:spPr>
        <p:txBody>
          <a:bodyPr/>
          <a:lstStyle/>
          <a:p>
            <a:r>
              <a:rPr lang="en-US" altLang="en-US" sz="2800"/>
              <a:t>The last 2 lines had a positive slope, let’s look at slopes with negative slopes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B54B993F-1C2C-6322-827A-1792653D1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429000"/>
            <a:ext cx="39624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43DF40D3-1BBB-8D8B-C33D-8805F2A505DE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124620">
            <a:off x="3359150" y="2432050"/>
            <a:ext cx="1827213" cy="1839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11E9F76-C3B1-F90C-90C9-3CA221D91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5C3CE09-08DA-592B-2B3B-595B3EAD2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Note to browser’s</a:t>
            </a:r>
          </a:p>
          <a:p>
            <a:r>
              <a:rPr lang="en-US" altLang="en-US"/>
              <a:t>This slope lesson is interactive and I have students use graph paper as they follow along</a:t>
            </a:r>
          </a:p>
          <a:p>
            <a:r>
              <a:rPr lang="en-US" altLang="en-US"/>
              <a:t>This is formulated for the California High School Exit Exam math standards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0A360FE-06C0-746D-1F34-9C9133CFA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of a line (m)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4F6B033-06BA-2715-F928-33D15B38607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1219200"/>
          </a:xfrm>
        </p:spPr>
        <p:txBody>
          <a:bodyPr/>
          <a:lstStyle/>
          <a:p>
            <a:r>
              <a:rPr lang="en-US" altLang="en-US" sz="2800"/>
              <a:t>We still use rise over run, except the “stairs” are underneath the line.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sp>
        <p:nvSpPr>
          <p:cNvPr id="38916" name="Line 4">
            <a:extLst>
              <a:ext uri="{FF2B5EF4-FFF2-40B4-BE49-F238E27FC236}">
                <a16:creationId xmlns:a16="http://schemas.microsoft.com/office/drawing/2014/main" id="{25D89E25-3689-C7FE-EAAF-3E1DB85CC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048000"/>
            <a:ext cx="39624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19" name="AutoShape 7">
            <a:extLst>
              <a:ext uri="{FF2B5EF4-FFF2-40B4-BE49-F238E27FC236}">
                <a16:creationId xmlns:a16="http://schemas.microsoft.com/office/drawing/2014/main" id="{4FE0D015-5088-DD9A-3898-8B1A52758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581400"/>
            <a:ext cx="1676400" cy="990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7E611B8E-30B4-2CF3-5D5C-3F9CFBEC1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2DBFE698-E6F4-41F9-8A43-41C43B58F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-2</a:t>
            </a:r>
          </a:p>
        </p:txBody>
      </p:sp>
      <p:graphicFrame>
        <p:nvGraphicFramePr>
          <p:cNvPr id="38924" name="Object 12">
            <a:extLst>
              <a:ext uri="{FF2B5EF4-FFF2-40B4-BE49-F238E27FC236}">
                <a16:creationId xmlns:a16="http://schemas.microsoft.com/office/drawing/2014/main" id="{526647D0-E762-3329-D22F-5F3CA649EB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4088" y="2819400"/>
          <a:ext cx="18002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5000" imgH="393480" progId="Equation.DSMT4">
                  <p:embed/>
                </p:oleObj>
              </mc:Choice>
              <mc:Fallback>
                <p:oleObj name="Equation" r:id="rId3" imgW="49500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8" y="2819400"/>
                        <a:ext cx="180022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B74E803-434F-4DEA-9AB9-64FA89215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Try for yourself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4DCA1CC-92CC-1D8D-3FFE-1D6930AFF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Draw 2 lines with the following slopes on your graph paper.</a:t>
            </a:r>
          </a:p>
          <a:p>
            <a:endParaRPr lang="en-US" altLang="en-US"/>
          </a:p>
          <a:p>
            <a:r>
              <a:rPr lang="en-US" altLang="en-US"/>
              <a:t>C) 				D)</a:t>
            </a:r>
          </a:p>
          <a:p>
            <a:endParaRPr lang="en-US" altLang="en-US"/>
          </a:p>
          <a:p>
            <a:r>
              <a:rPr lang="en-US" altLang="en-US"/>
              <a:t>Start anywhere on your coordinate plane.</a:t>
            </a:r>
          </a:p>
          <a:p>
            <a:endParaRPr lang="en-US" altLang="en-US"/>
          </a:p>
        </p:txBody>
      </p:sp>
      <p:graphicFrame>
        <p:nvGraphicFramePr>
          <p:cNvPr id="40964" name="Object 4">
            <a:extLst>
              <a:ext uri="{FF2B5EF4-FFF2-40B4-BE49-F238E27FC236}">
                <a16:creationId xmlns:a16="http://schemas.microsoft.com/office/drawing/2014/main" id="{809E9D69-CD74-FF8C-2FFC-4703C050A7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9563" y="3048000"/>
          <a:ext cx="1470025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3048000"/>
                        <a:ext cx="1470025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>
            <a:extLst>
              <a:ext uri="{FF2B5EF4-FFF2-40B4-BE49-F238E27FC236}">
                <a16:creationId xmlns:a16="http://schemas.microsoft.com/office/drawing/2014/main" id="{03A0E9AC-0ACA-BF49-5601-2CD72894CE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89513" y="3048000"/>
          <a:ext cx="1508125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95000" imgH="393480" progId="Equation.DSMT4">
                  <p:embed/>
                </p:oleObj>
              </mc:Choice>
              <mc:Fallback>
                <p:oleObj name="Equation" r:id="rId5" imgW="4950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3048000"/>
                        <a:ext cx="1508125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Group 2">
            <a:extLst>
              <a:ext uri="{FF2B5EF4-FFF2-40B4-BE49-F238E27FC236}">
                <a16:creationId xmlns:a16="http://schemas.microsoft.com/office/drawing/2014/main" id="{D70DE0DB-2AF2-BA64-332F-7CF2EBFDA8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5715000" cy="41402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1283038978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997800178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27511218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382233396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983373466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87651318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60084137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302067473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86816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015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02151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8656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810059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49229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405609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541295"/>
                  </a:ext>
                </a:extLst>
              </a:tr>
            </a:tbl>
          </a:graphicData>
        </a:graphic>
      </p:graphicFrame>
      <p:grpSp>
        <p:nvGrpSpPr>
          <p:cNvPr id="42069" name="Group 85">
            <a:extLst>
              <a:ext uri="{FF2B5EF4-FFF2-40B4-BE49-F238E27FC236}">
                <a16:creationId xmlns:a16="http://schemas.microsoft.com/office/drawing/2014/main" id="{4A2075E4-7013-00DA-3D19-2E39B79E1E5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828800"/>
            <a:ext cx="5715000" cy="4191000"/>
            <a:chOff x="288" y="1152"/>
            <a:chExt cx="3600" cy="2640"/>
          </a:xfrm>
        </p:grpSpPr>
        <p:sp>
          <p:nvSpPr>
            <p:cNvPr id="42070" name="Line 86">
              <a:extLst>
                <a:ext uri="{FF2B5EF4-FFF2-40B4-BE49-F238E27FC236}">
                  <a16:creationId xmlns:a16="http://schemas.microsoft.com/office/drawing/2014/main" id="{E9D3B1BA-AF0E-95A4-BAE1-21389E27C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52"/>
              <a:ext cx="0" cy="26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71" name="Line 87">
              <a:extLst>
                <a:ext uri="{FF2B5EF4-FFF2-40B4-BE49-F238E27FC236}">
                  <a16:creationId xmlns:a16="http://schemas.microsoft.com/office/drawing/2014/main" id="{1CC2E0D0-EDDE-10F2-0F9B-0FF3E5C87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448"/>
              <a:ext cx="3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072" name="AutoShape 88">
            <a:extLst>
              <a:ext uri="{FF2B5EF4-FFF2-40B4-BE49-F238E27FC236}">
                <a16:creationId xmlns:a16="http://schemas.microsoft.com/office/drawing/2014/main" id="{1BB2E1CE-A405-21D6-FBD5-FCDBA9B79DDB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3771900" y="2705100"/>
            <a:ext cx="533400" cy="28956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73" name="Line 89">
            <a:extLst>
              <a:ext uri="{FF2B5EF4-FFF2-40B4-BE49-F238E27FC236}">
                <a16:creationId xmlns:a16="http://schemas.microsoft.com/office/drawing/2014/main" id="{4E645705-C247-BD7A-8EE3-CBB229287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733800"/>
            <a:ext cx="4343400" cy="762000"/>
          </a:xfrm>
          <a:prstGeom prst="line">
            <a:avLst/>
          </a:prstGeom>
          <a:noFill/>
          <a:ln w="38100">
            <a:solidFill>
              <a:srgbClr val="CCEC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2074" name="Object 90">
            <a:extLst>
              <a:ext uri="{FF2B5EF4-FFF2-40B4-BE49-F238E27FC236}">
                <a16:creationId xmlns:a16="http://schemas.microsoft.com/office/drawing/2014/main" id="{BE760946-5571-6300-ABE4-9D36CC86D199}"/>
              </a:ext>
            </a:extLst>
          </p:cNvPr>
          <p:cNvGraphicFramePr>
            <a:graphicFrameLocks noChangeAspect="1"/>
          </p:cNvGraphicFramePr>
          <p:nvPr>
            <p:ph type="title"/>
          </p:nvPr>
        </p:nvGraphicFramePr>
        <p:xfrm>
          <a:off x="6858000" y="2627313"/>
          <a:ext cx="152400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627313"/>
                        <a:ext cx="1524000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Group 2">
            <a:extLst>
              <a:ext uri="{FF2B5EF4-FFF2-40B4-BE49-F238E27FC236}">
                <a16:creationId xmlns:a16="http://schemas.microsoft.com/office/drawing/2014/main" id="{E9803D25-EF89-FFB4-87FC-B76B7453BB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5715000" cy="41402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316354351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257571476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3802619799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91950061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810696067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305106613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9186064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3558173167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1563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18974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12294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91681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84968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28929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73666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31779"/>
                  </a:ext>
                </a:extLst>
              </a:tr>
            </a:tbl>
          </a:graphicData>
        </a:graphic>
      </p:graphicFrame>
      <p:grpSp>
        <p:nvGrpSpPr>
          <p:cNvPr id="43093" name="Group 85">
            <a:extLst>
              <a:ext uri="{FF2B5EF4-FFF2-40B4-BE49-F238E27FC236}">
                <a16:creationId xmlns:a16="http://schemas.microsoft.com/office/drawing/2014/main" id="{602B41B2-2DFE-67EE-D3B3-A6C97058555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828800"/>
            <a:ext cx="5715000" cy="4191000"/>
            <a:chOff x="288" y="1152"/>
            <a:chExt cx="3600" cy="2640"/>
          </a:xfrm>
        </p:grpSpPr>
        <p:sp>
          <p:nvSpPr>
            <p:cNvPr id="43094" name="Line 86">
              <a:extLst>
                <a:ext uri="{FF2B5EF4-FFF2-40B4-BE49-F238E27FC236}">
                  <a16:creationId xmlns:a16="http://schemas.microsoft.com/office/drawing/2014/main" id="{76C0F886-F89F-F7A2-63FA-7C7A4644B2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52"/>
              <a:ext cx="0" cy="26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95" name="Line 87">
              <a:extLst>
                <a:ext uri="{FF2B5EF4-FFF2-40B4-BE49-F238E27FC236}">
                  <a16:creationId xmlns:a16="http://schemas.microsoft.com/office/drawing/2014/main" id="{C12C4329-B6FE-34F7-23DC-EFADF8BA7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448"/>
              <a:ext cx="3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096" name="AutoShape 88">
            <a:extLst>
              <a:ext uri="{FF2B5EF4-FFF2-40B4-BE49-F238E27FC236}">
                <a16:creationId xmlns:a16="http://schemas.microsoft.com/office/drawing/2014/main" id="{4F450770-931B-20A4-F338-9DD46C23A1C9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2019300" y="1485900"/>
            <a:ext cx="2590800" cy="43434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97" name="Line 89">
            <a:extLst>
              <a:ext uri="{FF2B5EF4-FFF2-40B4-BE49-F238E27FC236}">
                <a16:creationId xmlns:a16="http://schemas.microsoft.com/office/drawing/2014/main" id="{9C22AC6E-20E0-08A9-115C-BEA15DF43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057400"/>
            <a:ext cx="5105400" cy="3048000"/>
          </a:xfrm>
          <a:prstGeom prst="line">
            <a:avLst/>
          </a:prstGeom>
          <a:noFill/>
          <a:ln w="38100">
            <a:solidFill>
              <a:srgbClr val="CCEC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3098" name="Object 90">
            <a:extLst>
              <a:ext uri="{FF2B5EF4-FFF2-40B4-BE49-F238E27FC236}">
                <a16:creationId xmlns:a16="http://schemas.microsoft.com/office/drawing/2014/main" id="{4F496D77-304F-5E2B-4975-5B0310AC5023}"/>
              </a:ext>
            </a:extLst>
          </p:cNvPr>
          <p:cNvGraphicFramePr>
            <a:graphicFrameLocks noChangeAspect="1"/>
          </p:cNvGraphicFramePr>
          <p:nvPr>
            <p:ph type="title"/>
          </p:nvPr>
        </p:nvGraphicFramePr>
        <p:xfrm>
          <a:off x="6858000" y="2643188"/>
          <a:ext cx="1524000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5000" imgH="393480" progId="Equation.DSMT4">
                  <p:embed/>
                </p:oleObj>
              </mc:Choice>
              <mc:Fallback>
                <p:oleObj name="Equation" r:id="rId3" imgW="495000" imgH="39348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643188"/>
                        <a:ext cx="1524000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85AFB59-26EA-9374-5241-87B58EE12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CAHSEE Standard</a:t>
            </a:r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C0709581-C93F-C348-8B73-37B12A63D0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8124DFDA-058B-D667-D0B8-B6F994FF3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33600"/>
            <a:ext cx="7391400" cy="274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  <a:p>
            <a:r>
              <a:rPr lang="en-US" altLang="en-US" sz="2400"/>
              <a:t>3.3 	Graph linear functions, noting that the vertical change (change in y-value) per unit of horizontal change (change in x-value) is always the same and know that the ratio (“rise over run”) is called the slope of a graph. 	</a:t>
            </a:r>
          </a:p>
          <a:p>
            <a:pPr>
              <a:spcBef>
                <a:spcPct val="50000"/>
              </a:spcBef>
            </a:pPr>
            <a:endParaRPr lang="en-US" altLang="en-US" sz="240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21" name="Rectangle 93">
            <a:extLst>
              <a:ext uri="{FF2B5EF4-FFF2-40B4-BE49-F238E27FC236}">
                <a16:creationId xmlns:a16="http://schemas.microsoft.com/office/drawing/2014/main" id="{77E685B2-A86E-D5C3-F0E5-6F41447C6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you need to do?</a:t>
            </a:r>
          </a:p>
        </p:txBody>
      </p:sp>
      <p:sp>
        <p:nvSpPr>
          <p:cNvPr id="48222" name="Rectangle 94">
            <a:extLst>
              <a:ext uri="{FF2B5EF4-FFF2-40B4-BE49-F238E27FC236}">
                <a16:creationId xmlns:a16="http://schemas.microsoft.com/office/drawing/2014/main" id="{C0769059-D035-CFA3-BEC8-3428ABF735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altLang="en-US" sz="2800"/>
          </a:p>
        </p:txBody>
      </p:sp>
      <p:sp>
        <p:nvSpPr>
          <p:cNvPr id="48223" name="Rectangle 95">
            <a:extLst>
              <a:ext uri="{FF2B5EF4-FFF2-40B4-BE49-F238E27FC236}">
                <a16:creationId xmlns:a16="http://schemas.microsoft.com/office/drawing/2014/main" id="{5C5E0DE8-A221-7471-CFFF-90FF270DD50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Identify the slope on a graph</a:t>
            </a:r>
          </a:p>
          <a:p>
            <a:r>
              <a:rPr lang="en-US" altLang="en-US" sz="2800"/>
              <a:t>First find where the line goes through (intersects the grid lines)</a:t>
            </a:r>
          </a:p>
          <a:p>
            <a:r>
              <a:rPr lang="en-US" altLang="en-US" sz="2800"/>
              <a:t>Draw a triangle and calculate the slope</a:t>
            </a:r>
          </a:p>
        </p:txBody>
      </p:sp>
      <p:graphicFrame>
        <p:nvGraphicFramePr>
          <p:cNvPr id="48224" name="Group 96">
            <a:extLst>
              <a:ext uri="{FF2B5EF4-FFF2-40B4-BE49-F238E27FC236}">
                <a16:creationId xmlns:a16="http://schemas.microsoft.com/office/drawing/2014/main" id="{11668F95-AE62-74E1-037B-D9CA29184D77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457200" y="1676400"/>
          <a:ext cx="4038600" cy="46101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162885164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5966345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421412918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765279728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72905552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67162365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423814875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3103437303"/>
                    </a:ext>
                  </a:extLst>
                </a:gridCol>
              </a:tblGrid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079046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456099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148677"/>
                  </a:ext>
                </a:extLst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25744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61854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90646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290149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402460"/>
                  </a:ext>
                </a:extLst>
              </a:tr>
            </a:tbl>
          </a:graphicData>
        </a:graphic>
      </p:graphicFrame>
      <p:grpSp>
        <p:nvGrpSpPr>
          <p:cNvPr id="48213" name="Group 85">
            <a:extLst>
              <a:ext uri="{FF2B5EF4-FFF2-40B4-BE49-F238E27FC236}">
                <a16:creationId xmlns:a16="http://schemas.microsoft.com/office/drawing/2014/main" id="{40DA2738-CC02-D27B-8CC6-9FADB880FE4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81200"/>
            <a:ext cx="4267200" cy="4191000"/>
            <a:chOff x="288" y="1152"/>
            <a:chExt cx="3600" cy="2640"/>
          </a:xfrm>
        </p:grpSpPr>
        <p:sp>
          <p:nvSpPr>
            <p:cNvPr id="48214" name="Line 86">
              <a:extLst>
                <a:ext uri="{FF2B5EF4-FFF2-40B4-BE49-F238E27FC236}">
                  <a16:creationId xmlns:a16="http://schemas.microsoft.com/office/drawing/2014/main" id="{88F17D00-6502-D969-68CE-15303887D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52"/>
              <a:ext cx="0" cy="26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215" name="Line 87">
              <a:extLst>
                <a:ext uri="{FF2B5EF4-FFF2-40B4-BE49-F238E27FC236}">
                  <a16:creationId xmlns:a16="http://schemas.microsoft.com/office/drawing/2014/main" id="{10E33118-F320-C3D0-3EE9-6EB0801016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448"/>
              <a:ext cx="3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217" name="Line 89">
            <a:extLst>
              <a:ext uri="{FF2B5EF4-FFF2-40B4-BE49-F238E27FC236}">
                <a16:creationId xmlns:a16="http://schemas.microsoft.com/office/drawing/2014/main" id="{905E0C8D-8291-57A0-677E-BD5B18A0A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438400"/>
            <a:ext cx="3581400" cy="1828800"/>
          </a:xfrm>
          <a:prstGeom prst="line">
            <a:avLst/>
          </a:prstGeom>
          <a:noFill/>
          <a:ln w="38100">
            <a:solidFill>
              <a:srgbClr val="CCEC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225" name="Oval 97">
            <a:extLst>
              <a:ext uri="{FF2B5EF4-FFF2-40B4-BE49-F238E27FC236}">
                <a16:creationId xmlns:a16="http://schemas.microsoft.com/office/drawing/2014/main" id="{D3104008-A272-AF09-BB76-51D0172EF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226" name="Oval 98">
            <a:extLst>
              <a:ext uri="{FF2B5EF4-FFF2-40B4-BE49-F238E27FC236}">
                <a16:creationId xmlns:a16="http://schemas.microsoft.com/office/drawing/2014/main" id="{AFFAEA56-7661-AB10-3161-2A87B1D1B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65798EE-D96F-CD2B-E87C-2F1150D04F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you need to do?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A39CCE3-9EA3-56B3-A74F-65A412AB8F2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altLang="en-US" sz="2800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1D539843-0858-2F94-3BDD-0BCF25F9EFA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Decide if it’s a negative or positive slope</a:t>
            </a:r>
          </a:p>
          <a:p>
            <a:r>
              <a:rPr lang="en-US" altLang="en-US" sz="2800"/>
              <a:t>Trace the triangle on the graph paper</a:t>
            </a:r>
          </a:p>
          <a:p>
            <a:r>
              <a:rPr lang="en-US" altLang="en-US" sz="2800"/>
              <a:t>On the CAHSEE you can write on the test!</a:t>
            </a:r>
          </a:p>
        </p:txBody>
      </p:sp>
      <p:graphicFrame>
        <p:nvGraphicFramePr>
          <p:cNvPr id="52229" name="Group 5">
            <a:extLst>
              <a:ext uri="{FF2B5EF4-FFF2-40B4-BE49-F238E27FC236}">
                <a16:creationId xmlns:a16="http://schemas.microsoft.com/office/drawing/2014/main" id="{B179EC74-012B-F467-8093-DBB2936C2E33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457200" y="1676400"/>
          <a:ext cx="4038600" cy="46101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88792603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202717017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383941347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418168673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61887942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309538155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12355322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539181361"/>
                    </a:ext>
                  </a:extLst>
                </a:gridCol>
              </a:tblGrid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041668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23337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138554"/>
                  </a:ext>
                </a:extLst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226673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780897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150860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716195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353464"/>
                  </a:ext>
                </a:extLst>
              </a:tr>
            </a:tbl>
          </a:graphicData>
        </a:graphic>
      </p:graphicFrame>
      <p:grpSp>
        <p:nvGrpSpPr>
          <p:cNvPr id="52312" name="Group 88">
            <a:extLst>
              <a:ext uri="{FF2B5EF4-FFF2-40B4-BE49-F238E27FC236}">
                <a16:creationId xmlns:a16="http://schemas.microsoft.com/office/drawing/2014/main" id="{2273AE01-FAFE-6E6C-5D63-73F34E92C36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81200"/>
            <a:ext cx="4267200" cy="4191000"/>
            <a:chOff x="288" y="1152"/>
            <a:chExt cx="3600" cy="2640"/>
          </a:xfrm>
        </p:grpSpPr>
        <p:sp>
          <p:nvSpPr>
            <p:cNvPr id="52313" name="Line 89">
              <a:extLst>
                <a:ext uri="{FF2B5EF4-FFF2-40B4-BE49-F238E27FC236}">
                  <a16:creationId xmlns:a16="http://schemas.microsoft.com/office/drawing/2014/main" id="{39589483-5603-6E99-5D44-577434F17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52"/>
              <a:ext cx="0" cy="26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4" name="Line 90">
              <a:extLst>
                <a:ext uri="{FF2B5EF4-FFF2-40B4-BE49-F238E27FC236}">
                  <a16:creationId xmlns:a16="http://schemas.microsoft.com/office/drawing/2014/main" id="{CCF6E69B-E739-9D3A-75E9-A1A53119B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448"/>
              <a:ext cx="3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315" name="Line 91">
            <a:extLst>
              <a:ext uri="{FF2B5EF4-FFF2-40B4-BE49-F238E27FC236}">
                <a16:creationId xmlns:a16="http://schemas.microsoft.com/office/drawing/2014/main" id="{4875FC36-D130-D4F9-EA6C-FE0AA0C57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438400"/>
            <a:ext cx="3581400" cy="1828800"/>
          </a:xfrm>
          <a:prstGeom prst="line">
            <a:avLst/>
          </a:prstGeom>
          <a:noFill/>
          <a:ln w="38100">
            <a:solidFill>
              <a:srgbClr val="CCEC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16" name="Oval 92">
            <a:extLst>
              <a:ext uri="{FF2B5EF4-FFF2-40B4-BE49-F238E27FC236}">
                <a16:creationId xmlns:a16="http://schemas.microsoft.com/office/drawing/2014/main" id="{D8F9F058-A4C1-0B7D-5B22-3732D38CE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317" name="Oval 93">
            <a:extLst>
              <a:ext uri="{FF2B5EF4-FFF2-40B4-BE49-F238E27FC236}">
                <a16:creationId xmlns:a16="http://schemas.microsoft.com/office/drawing/2014/main" id="{FAD623F6-FD35-DEB1-81FB-B54AE4BB8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318" name="Line 94">
            <a:extLst>
              <a:ext uri="{FF2B5EF4-FFF2-40B4-BE49-F238E27FC236}">
                <a16:creationId xmlns:a16="http://schemas.microsoft.com/office/drawing/2014/main" id="{1B3305A7-7012-8E95-C1E9-72A6832B2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895600"/>
            <a:ext cx="0" cy="457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451144E-4E56-4D4C-2962-8DFBA80F2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you need to do?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82C8565-3599-30C5-F458-29C4293030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altLang="en-US" sz="2800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E4A04900-0F7E-9EEA-1AA4-839E9E02E2E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Use the formula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Rise is negative 1</a:t>
            </a:r>
          </a:p>
          <a:p>
            <a:r>
              <a:rPr lang="en-US" altLang="en-US" sz="2800"/>
              <a:t>Run is 2</a:t>
            </a:r>
          </a:p>
        </p:txBody>
      </p:sp>
      <p:graphicFrame>
        <p:nvGraphicFramePr>
          <p:cNvPr id="53253" name="Group 5">
            <a:extLst>
              <a:ext uri="{FF2B5EF4-FFF2-40B4-BE49-F238E27FC236}">
                <a16:creationId xmlns:a16="http://schemas.microsoft.com/office/drawing/2014/main" id="{597A78E9-89BF-22A0-4483-AE868C6D5267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457200" y="1676400"/>
          <a:ext cx="4038600" cy="46101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311286411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02359198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42745593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824755457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3919935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65096355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531323897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3581683078"/>
                    </a:ext>
                  </a:extLst>
                </a:gridCol>
              </a:tblGrid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80298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472702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06320"/>
                  </a:ext>
                </a:extLst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66408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577920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18395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76586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723851"/>
                  </a:ext>
                </a:extLst>
              </a:tr>
            </a:tbl>
          </a:graphicData>
        </a:graphic>
      </p:graphicFrame>
      <p:grpSp>
        <p:nvGrpSpPr>
          <p:cNvPr id="53336" name="Group 88">
            <a:extLst>
              <a:ext uri="{FF2B5EF4-FFF2-40B4-BE49-F238E27FC236}">
                <a16:creationId xmlns:a16="http://schemas.microsoft.com/office/drawing/2014/main" id="{002A4C53-9AE1-EC5E-7CB4-C70D1F51419B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81200"/>
            <a:ext cx="4267200" cy="4191000"/>
            <a:chOff x="288" y="1152"/>
            <a:chExt cx="3600" cy="2640"/>
          </a:xfrm>
        </p:grpSpPr>
        <p:sp>
          <p:nvSpPr>
            <p:cNvPr id="53337" name="Line 89">
              <a:extLst>
                <a:ext uri="{FF2B5EF4-FFF2-40B4-BE49-F238E27FC236}">
                  <a16:creationId xmlns:a16="http://schemas.microsoft.com/office/drawing/2014/main" id="{B7DF331D-BAB1-163A-B35A-741C9F25E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52"/>
              <a:ext cx="0" cy="26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38" name="Line 90">
              <a:extLst>
                <a:ext uri="{FF2B5EF4-FFF2-40B4-BE49-F238E27FC236}">
                  <a16:creationId xmlns:a16="http://schemas.microsoft.com/office/drawing/2014/main" id="{DAC1C06A-B025-2B9C-422C-56D3FD2B70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448"/>
              <a:ext cx="3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3339" name="Line 91">
            <a:extLst>
              <a:ext uri="{FF2B5EF4-FFF2-40B4-BE49-F238E27FC236}">
                <a16:creationId xmlns:a16="http://schemas.microsoft.com/office/drawing/2014/main" id="{A4BABE9B-3C16-4AE4-AA1C-9A0D3276B8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438400"/>
            <a:ext cx="3581400" cy="1828800"/>
          </a:xfrm>
          <a:prstGeom prst="line">
            <a:avLst/>
          </a:prstGeom>
          <a:noFill/>
          <a:ln w="38100">
            <a:solidFill>
              <a:srgbClr val="CCEC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40" name="Oval 92">
            <a:extLst>
              <a:ext uri="{FF2B5EF4-FFF2-40B4-BE49-F238E27FC236}">
                <a16:creationId xmlns:a16="http://schemas.microsoft.com/office/drawing/2014/main" id="{983CD7C5-6F83-1C92-2067-53CC09EBB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341" name="Oval 93">
            <a:extLst>
              <a:ext uri="{FF2B5EF4-FFF2-40B4-BE49-F238E27FC236}">
                <a16:creationId xmlns:a16="http://schemas.microsoft.com/office/drawing/2014/main" id="{BF74473E-191B-FF3F-1C56-D8B65B418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342" name="Line 94">
            <a:extLst>
              <a:ext uri="{FF2B5EF4-FFF2-40B4-BE49-F238E27FC236}">
                <a16:creationId xmlns:a16="http://schemas.microsoft.com/office/drawing/2014/main" id="{8754C2D7-79AF-33AD-4BAA-15976D927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895600"/>
            <a:ext cx="0" cy="457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3345" name="Object 97">
            <a:extLst>
              <a:ext uri="{FF2B5EF4-FFF2-40B4-BE49-F238E27FC236}">
                <a16:creationId xmlns:a16="http://schemas.microsoft.com/office/drawing/2014/main" id="{25D23E86-0D97-99BC-356E-F160B41A33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2133600"/>
          <a:ext cx="205740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71320" imgH="393480" progId="Equation.DSMT4">
                  <p:embed/>
                </p:oleObj>
              </mc:Choice>
              <mc:Fallback>
                <p:oleObj name="Equation" r:id="rId3" imgW="571320" imgH="393480" progId="Equation.DSMT4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133600"/>
                        <a:ext cx="2057400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46" name="Line 98">
            <a:extLst>
              <a:ext uri="{FF2B5EF4-FFF2-40B4-BE49-F238E27FC236}">
                <a16:creationId xmlns:a16="http://schemas.microsoft.com/office/drawing/2014/main" id="{029DCE15-67A6-3A56-37D6-07B604C39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352800"/>
            <a:ext cx="1066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3349" name="Object 101">
            <a:extLst>
              <a:ext uri="{FF2B5EF4-FFF2-40B4-BE49-F238E27FC236}">
                <a16:creationId xmlns:a16="http://schemas.microsoft.com/office/drawing/2014/main" id="{EAC88E43-BF51-73EB-EC98-C89F47BDA4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4724400"/>
          <a:ext cx="1484313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24400"/>
                        <a:ext cx="1484313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886B6CA-E07E-B278-E395-76A66C538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Now it’s your turn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E239A0E-BFD6-B62D-24E5-68CD005A5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Identify the slope on each line.</a:t>
            </a:r>
          </a:p>
          <a:p>
            <a:r>
              <a:rPr lang="en-US" altLang="en-US"/>
              <a:t>First make points where the line intersects the grid</a:t>
            </a:r>
          </a:p>
          <a:p>
            <a:r>
              <a:rPr lang="en-US" altLang="en-US"/>
              <a:t>Then calculate the slope</a:t>
            </a:r>
          </a:p>
          <a:p>
            <a:r>
              <a:rPr lang="en-US" altLang="en-US"/>
              <a:t>If you finish early, then also identify where the line crosses the y-axis.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>
            <a:extLst>
              <a:ext uri="{FF2B5EF4-FFF2-40B4-BE49-F238E27FC236}">
                <a16:creationId xmlns:a16="http://schemas.microsoft.com/office/drawing/2014/main" id="{94652AC3-2E94-FA0D-3D5A-A717F216A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Released Question from CAHSEE</a:t>
            </a:r>
          </a:p>
        </p:txBody>
      </p:sp>
      <p:pic>
        <p:nvPicPr>
          <p:cNvPr id="57354" name="Picture 10">
            <a:extLst>
              <a:ext uri="{FF2B5EF4-FFF2-40B4-BE49-F238E27FC236}">
                <a16:creationId xmlns:a16="http://schemas.microsoft.com/office/drawing/2014/main" id="{554588C5-234F-79A5-C617-52565793C30A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35175"/>
            <a:ext cx="4038600" cy="3624263"/>
          </a:xfrm>
          <a:solidFill>
            <a:schemeClr val="accent1">
              <a:alpha val="85001"/>
            </a:schemeClr>
          </a:solidFill>
          <a:ln/>
        </p:spPr>
      </p:pic>
      <p:pic>
        <p:nvPicPr>
          <p:cNvPr id="57355" name="Picture 11">
            <a:extLst>
              <a:ext uri="{FF2B5EF4-FFF2-40B4-BE49-F238E27FC236}">
                <a16:creationId xmlns:a16="http://schemas.microsoft.com/office/drawing/2014/main" id="{1A75672A-2B2B-86D8-20B3-9BF30340ED2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57400"/>
            <a:ext cx="4038600" cy="3422650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F8659F1-CCD2-A62D-F465-EA69EB2AA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do engineers build bridges?</a:t>
            </a: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EE10E559-80CF-EEB5-669D-CB6DDF68E41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2176463"/>
            <a:ext cx="4648200" cy="3090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5A48169-5498-7230-79F5-6C1D58D35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Released Question from CAHSEE</a:t>
            </a:r>
          </a:p>
        </p:txBody>
      </p:sp>
      <p:pic>
        <p:nvPicPr>
          <p:cNvPr id="60420" name="Picture 4">
            <a:extLst>
              <a:ext uri="{FF2B5EF4-FFF2-40B4-BE49-F238E27FC236}">
                <a16:creationId xmlns:a16="http://schemas.microsoft.com/office/drawing/2014/main" id="{5F786D25-C1D3-2BC8-B6B0-1CC7D41D9256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57400"/>
            <a:ext cx="4038600" cy="3422650"/>
          </a:xfr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0422" name="Line 6">
            <a:extLst>
              <a:ext uri="{FF2B5EF4-FFF2-40B4-BE49-F238E27FC236}">
                <a16:creationId xmlns:a16="http://schemas.microsoft.com/office/drawing/2014/main" id="{A7FB5DF9-0656-B877-8B5B-E376FBF632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0419" name="Picture 3">
            <a:extLst>
              <a:ext uri="{FF2B5EF4-FFF2-40B4-BE49-F238E27FC236}">
                <a16:creationId xmlns:a16="http://schemas.microsoft.com/office/drawing/2014/main" id="{0B36ADB0-1E91-24C4-0871-B3CB79FE2A27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35175"/>
            <a:ext cx="4038600" cy="3624263"/>
          </a:xfrm>
          <a:solidFill>
            <a:schemeClr val="accent1">
              <a:alpha val="85001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>
            <a:extLst>
              <a:ext uri="{FF2B5EF4-FFF2-40B4-BE49-F238E27FC236}">
                <a16:creationId xmlns:a16="http://schemas.microsoft.com/office/drawing/2014/main" id="{BDC59CA2-F97B-1414-04C7-BF4C3BA53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>
            <a:extLst>
              <a:ext uri="{FF2B5EF4-FFF2-40B4-BE49-F238E27FC236}">
                <a16:creationId xmlns:a16="http://schemas.microsoft.com/office/drawing/2014/main" id="{4676FC2E-DC66-19E6-7AA4-CF86FFB76843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901700"/>
            <a:ext cx="5638800" cy="4289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44B6B33-58DD-AE56-FE8B-4A1ED8673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 engineers build roads?</a:t>
            </a: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579A1D6A-58A4-D8FF-7418-1C8F77B1560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4800" y="1600200"/>
            <a:ext cx="5207000" cy="3905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>
            <a:extLst>
              <a:ext uri="{FF2B5EF4-FFF2-40B4-BE49-F238E27FC236}">
                <a16:creationId xmlns:a16="http://schemas.microsoft.com/office/drawing/2014/main" id="{103D1096-4C5C-2A28-B96D-412A1F45D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can we write 7% as a fraction?</a:t>
            </a:r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id="{4C426BD1-F6F2-B30C-38D9-DCB2C09FA0F5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2190750"/>
            <a:ext cx="3733800" cy="280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D0B1E32-6752-94AE-3F78-90FA5B9F8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7% as a fraction??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6C59F82-CD92-FBC4-0FAF-342D45F0F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Remember than any percent is a part of 100.</a:t>
            </a:r>
          </a:p>
          <a:p>
            <a:endParaRPr lang="en-US" altLang="en-US"/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8D0A1DF9-B3B5-275D-9A0E-6197FF497B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514600"/>
          <a:ext cx="275590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4680" imgH="393480" progId="Equation.DSMT4">
                  <p:embed/>
                </p:oleObj>
              </mc:Choice>
              <mc:Fallback>
                <p:oleObj name="Equation" r:id="rId3" imgW="6346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14600"/>
                        <a:ext cx="2755900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95B8392-7B9F-920E-9712-EFB27C82B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grade of a road is the same as slope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56DC59A-4517-E750-46EB-C30FB40E9F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Here is the picture:</a:t>
            </a:r>
          </a:p>
        </p:txBody>
      </p:sp>
      <p:sp>
        <p:nvSpPr>
          <p:cNvPr id="30724" name="AutoShape 4">
            <a:extLst>
              <a:ext uri="{FF2B5EF4-FFF2-40B4-BE49-F238E27FC236}">
                <a16:creationId xmlns:a16="http://schemas.microsoft.com/office/drawing/2014/main" id="{F65920ED-C6E3-006B-A3CB-6D40FA41F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81400"/>
            <a:ext cx="6324600" cy="762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39CF5928-550D-546B-C7A3-D515DB32F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33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7 feet</a:t>
            </a: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90815CD1-26EB-E284-60B7-A23FF626A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648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100 feet</a:t>
            </a:r>
          </a:p>
        </p:txBody>
      </p:sp>
      <p:pic>
        <p:nvPicPr>
          <p:cNvPr id="30727" name="Picture 7">
            <a:extLst>
              <a:ext uri="{FF2B5EF4-FFF2-40B4-BE49-F238E27FC236}">
                <a16:creationId xmlns:a16="http://schemas.microsoft.com/office/drawing/2014/main" id="{06413308-FD94-7CFD-2123-FACD72510F1F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51935">
            <a:off x="6248400" y="3048000"/>
            <a:ext cx="1830388" cy="1149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 0.00509 L -0.525 -0.072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50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3FD8F40-AC16-5837-AFD9-5E551C3D4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of a line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A5DC7A-D63E-4982-282E-E4D1EC265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slope measures the “rise” and “run” of the stairs beneath or above the line.</a:t>
            </a: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477CE5D4-8496-34A2-2564-D5898E3A6C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819400"/>
            <a:ext cx="23622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8ED813BE-215D-0554-3982-BA85BE84F0B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57600" y="34290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0068FF2E-A078-98F6-AE14-829EAB2F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E7A1A333-CCE6-C22F-DF29-24544D57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19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176</TotalTime>
  <Words>604</Words>
  <Application>Microsoft Office PowerPoint</Application>
  <PresentationFormat>On-screen Show (4:3)</PresentationFormat>
  <Paragraphs>122</Paragraphs>
  <Slides>31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Wingdings</vt:lpstr>
      <vt:lpstr>Helvetica</vt:lpstr>
      <vt:lpstr>Mountain Top</vt:lpstr>
      <vt:lpstr>MathType 5.0 Equation</vt:lpstr>
      <vt:lpstr>Slope </vt:lpstr>
      <vt:lpstr>Note</vt:lpstr>
      <vt:lpstr>How do engineers build bridges?</vt:lpstr>
      <vt:lpstr>PowerPoint Presentation</vt:lpstr>
      <vt:lpstr>How do engineers build roads?</vt:lpstr>
      <vt:lpstr>How can we write 7% as a fraction?</vt:lpstr>
      <vt:lpstr>7% as a fraction??</vt:lpstr>
      <vt:lpstr>The grade of a road is the same as slope</vt:lpstr>
      <vt:lpstr>Slope of a line</vt:lpstr>
      <vt:lpstr>Slope of a line</vt:lpstr>
      <vt:lpstr>Slope of a line</vt:lpstr>
      <vt:lpstr>Slope of a line (m)</vt:lpstr>
      <vt:lpstr>Slope of a line (m)</vt:lpstr>
      <vt:lpstr>Slope of a line (m)</vt:lpstr>
      <vt:lpstr>Slope of a line (m)</vt:lpstr>
      <vt:lpstr>Try for yourself</vt:lpstr>
      <vt:lpstr>PowerPoint Presentation</vt:lpstr>
      <vt:lpstr>PowerPoint Presentation</vt:lpstr>
      <vt:lpstr>Slope of a line (m)</vt:lpstr>
      <vt:lpstr>Slope of a line (m)</vt:lpstr>
      <vt:lpstr>Try for yourself</vt:lpstr>
      <vt:lpstr>PowerPoint Presentation</vt:lpstr>
      <vt:lpstr>PowerPoint Presentation</vt:lpstr>
      <vt:lpstr>CAHSEE Standard</vt:lpstr>
      <vt:lpstr>What do you need to do?</vt:lpstr>
      <vt:lpstr>What do you need to do?</vt:lpstr>
      <vt:lpstr>What do you need to do?</vt:lpstr>
      <vt:lpstr>Now it’s your turn</vt:lpstr>
      <vt:lpstr>Released Question from CAHSEE</vt:lpstr>
      <vt:lpstr>Released Question from CAHSEE</vt:lpstr>
      <vt:lpstr>PowerPoint Presentation</vt:lpstr>
    </vt:vector>
  </TitlesOfParts>
  <Company>BCOE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 &amp; Y-intercept</dc:title>
  <dc:creator>lnussdor</dc:creator>
  <cp:lastModifiedBy>Nayan GRIFFITHS</cp:lastModifiedBy>
  <cp:revision>17</cp:revision>
  <dcterms:created xsi:type="dcterms:W3CDTF">2006-12-14T23:36:47Z</dcterms:created>
  <dcterms:modified xsi:type="dcterms:W3CDTF">2023-03-11T12:37:24Z</dcterms:modified>
</cp:coreProperties>
</file>